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1"/>
  </p:notesMasterIdLst>
  <p:sldIdLst>
    <p:sldId id="256" r:id="rId2"/>
    <p:sldId id="271" r:id="rId3"/>
    <p:sldId id="270" r:id="rId4"/>
    <p:sldId id="272" r:id="rId5"/>
    <p:sldId id="297" r:id="rId6"/>
    <p:sldId id="298" r:id="rId7"/>
    <p:sldId id="296" r:id="rId8"/>
    <p:sldId id="268" r:id="rId9"/>
    <p:sldId id="299" r:id="rId10"/>
    <p:sldId id="300" r:id="rId11"/>
    <p:sldId id="273" r:id="rId12"/>
    <p:sldId id="275" r:id="rId13"/>
    <p:sldId id="274" r:id="rId14"/>
    <p:sldId id="276" r:id="rId15"/>
    <p:sldId id="279" r:id="rId16"/>
    <p:sldId id="282" r:id="rId17"/>
    <p:sldId id="285" r:id="rId18"/>
    <p:sldId id="286" r:id="rId19"/>
    <p:sldId id="288" r:id="rId20"/>
    <p:sldId id="266" r:id="rId21"/>
    <p:sldId id="277" r:id="rId22"/>
    <p:sldId id="280" r:id="rId23"/>
    <p:sldId id="264" r:id="rId24"/>
    <p:sldId id="261" r:id="rId25"/>
    <p:sldId id="292" r:id="rId26"/>
    <p:sldId id="294" r:id="rId27"/>
    <p:sldId id="290" r:id="rId28"/>
    <p:sldId id="295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711B7-BD88-4411-BAA4-C95344F21DCB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6C9464-7AB8-43CB-8E93-70ECC5A64817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</a:rPr>
            <a:t>Формирование целостных представлений учащихся </a:t>
          </a:r>
          <a:endParaRPr lang="ru-RU" sz="2400" dirty="0">
            <a:solidFill>
              <a:srgbClr val="002060"/>
            </a:solidFill>
          </a:endParaRPr>
        </a:p>
      </dgm:t>
    </dgm:pt>
    <dgm:pt modelId="{F9E7E223-2458-4EF9-8B00-C684D9C1A862}" type="parTrans" cxnId="{B4CBA63A-B29C-4FAB-8E92-5EEB097D71C5}">
      <dgm:prSet/>
      <dgm:spPr/>
      <dgm:t>
        <a:bodyPr/>
        <a:lstStyle/>
        <a:p>
          <a:endParaRPr lang="ru-RU"/>
        </a:p>
      </dgm:t>
    </dgm:pt>
    <dgm:pt modelId="{D955ED1F-5477-4AF1-B96D-B8DEEA953917}" type="sibTrans" cxnId="{B4CBA63A-B29C-4FAB-8E92-5EEB097D71C5}">
      <dgm:prSet/>
      <dgm:spPr/>
      <dgm:t>
        <a:bodyPr/>
        <a:lstStyle/>
        <a:p>
          <a:endParaRPr lang="ru-RU"/>
        </a:p>
      </dgm:t>
    </dgm:pt>
    <dgm:pt modelId="{F4050E01-73E1-42DA-9A01-75FA721018E4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</a:rPr>
            <a:t>зачем человек рождается, для чего живет, </a:t>
          </a:r>
          <a:endParaRPr lang="ru-RU" sz="2400" dirty="0">
            <a:solidFill>
              <a:srgbClr val="002060"/>
            </a:solidFill>
          </a:endParaRPr>
        </a:p>
      </dgm:t>
    </dgm:pt>
    <dgm:pt modelId="{7F298B10-1F1B-4A6E-B6DE-869ACB024E6D}" type="parTrans" cxnId="{55C4CEDF-FC0E-4FB5-8BD4-86BCE12588D8}">
      <dgm:prSet/>
      <dgm:spPr/>
      <dgm:t>
        <a:bodyPr/>
        <a:lstStyle/>
        <a:p>
          <a:endParaRPr lang="ru-RU"/>
        </a:p>
      </dgm:t>
    </dgm:pt>
    <dgm:pt modelId="{8AB1BEEB-E71C-4B27-B3F2-733AC738C372}" type="sibTrans" cxnId="{55C4CEDF-FC0E-4FB5-8BD4-86BCE12588D8}">
      <dgm:prSet/>
      <dgm:spPr/>
      <dgm:t>
        <a:bodyPr/>
        <a:lstStyle/>
        <a:p>
          <a:endParaRPr lang="ru-RU"/>
        </a:p>
      </dgm:t>
    </dgm:pt>
    <dgm:pt modelId="{20E745A5-E467-4D1F-A6C5-F5A8C3D51627}">
      <dgm:prSet custT="1"/>
      <dgm:spPr>
        <a:solidFill>
          <a:srgbClr val="92D05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</a:rPr>
            <a:t>в чем отличие человека от животных, </a:t>
          </a:r>
          <a:endParaRPr lang="ru-RU" sz="2400" dirty="0">
            <a:solidFill>
              <a:srgbClr val="002060"/>
            </a:solidFill>
          </a:endParaRPr>
        </a:p>
      </dgm:t>
    </dgm:pt>
    <dgm:pt modelId="{43CB9EBD-3C15-4931-9CB2-2D7C3D27B7A5}" type="parTrans" cxnId="{420A1DCB-ABA6-47E7-9B1A-776D69319AF1}">
      <dgm:prSet/>
      <dgm:spPr/>
      <dgm:t>
        <a:bodyPr/>
        <a:lstStyle/>
        <a:p>
          <a:endParaRPr lang="ru-RU"/>
        </a:p>
      </dgm:t>
    </dgm:pt>
    <dgm:pt modelId="{FBFBA19E-E455-4C36-B1E6-6F9CC536FC7E}" type="sibTrans" cxnId="{420A1DCB-ABA6-47E7-9B1A-776D69319AF1}">
      <dgm:prSet/>
      <dgm:spPr/>
      <dgm:t>
        <a:bodyPr/>
        <a:lstStyle/>
        <a:p>
          <a:endParaRPr lang="ru-RU"/>
        </a:p>
      </dgm:t>
    </dgm:pt>
    <dgm:pt modelId="{35394DE5-1A8C-487B-AD4A-B2F02DE79B9E}">
      <dgm:prSet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каковы ценности человеческой жизни.</a:t>
          </a:r>
          <a:endParaRPr lang="ru-RU"/>
        </a:p>
      </dgm:t>
    </dgm:pt>
    <dgm:pt modelId="{5CFF9045-E374-48AD-BF68-F66514EDE7B2}" type="parTrans" cxnId="{0CEB9C74-D380-4F7B-843D-16480764166E}">
      <dgm:prSet/>
      <dgm:spPr/>
      <dgm:t>
        <a:bodyPr/>
        <a:lstStyle/>
        <a:p>
          <a:endParaRPr lang="ru-RU"/>
        </a:p>
      </dgm:t>
    </dgm:pt>
    <dgm:pt modelId="{867A564E-D665-49F1-AAC8-EFAFACA8ECA6}" type="sibTrans" cxnId="{0CEB9C74-D380-4F7B-843D-16480764166E}">
      <dgm:prSet/>
      <dgm:spPr/>
      <dgm:t>
        <a:bodyPr/>
        <a:lstStyle/>
        <a:p>
          <a:endParaRPr lang="ru-RU"/>
        </a:p>
      </dgm:t>
    </dgm:pt>
    <dgm:pt modelId="{0749CC08-04A5-4238-99E4-292DBFD749D6}" type="pres">
      <dgm:prSet presAssocID="{42E711B7-BD88-4411-BAA4-C95344F21DC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8118C07-9829-4DA3-9E32-2D10F0EFBD6E}" type="pres">
      <dgm:prSet presAssocID="{42E711B7-BD88-4411-BAA4-C95344F21DCB}" presName="pyramid" presStyleLbl="node1" presStyleIdx="0" presStyleCnt="1"/>
      <dgm:spPr/>
    </dgm:pt>
    <dgm:pt modelId="{2AD09534-A2A8-4DCC-9724-29BC983F4C83}" type="pres">
      <dgm:prSet presAssocID="{42E711B7-BD88-4411-BAA4-C95344F21DCB}" presName="theList" presStyleCnt="0"/>
      <dgm:spPr/>
    </dgm:pt>
    <dgm:pt modelId="{6CE04978-54FA-403A-825A-E43C16C15D38}" type="pres">
      <dgm:prSet presAssocID="{BE6C9464-7AB8-43CB-8E93-70ECC5A64817}" presName="aNode" presStyleLbl="fgAcc1" presStyleIdx="0" presStyleCnt="4" custScaleX="133398" custScaleY="176768" custLinFactNeighborX="22451" custLinFactNeighborY="17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27C60-8953-49B1-9767-EDA2CC822EA2}" type="pres">
      <dgm:prSet presAssocID="{BE6C9464-7AB8-43CB-8E93-70ECC5A64817}" presName="aSpace" presStyleCnt="0"/>
      <dgm:spPr/>
    </dgm:pt>
    <dgm:pt modelId="{F2CC78E3-9935-41AE-9110-EF161E18802B}" type="pres">
      <dgm:prSet presAssocID="{F4050E01-73E1-42DA-9A01-75FA721018E4}" presName="aNode" presStyleLbl="fgAcc1" presStyleIdx="1" presStyleCnt="4" custScaleX="137734" custScaleY="166373" custLinFactY="26027" custLinFactNeighborX="2461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CDFEA-185C-48BC-AD23-FFB2D51EC328}" type="pres">
      <dgm:prSet presAssocID="{F4050E01-73E1-42DA-9A01-75FA721018E4}" presName="aSpace" presStyleCnt="0"/>
      <dgm:spPr/>
    </dgm:pt>
    <dgm:pt modelId="{F10D0A13-0A16-4E2D-B7E7-8DBCE08C2D29}" type="pres">
      <dgm:prSet presAssocID="{20E745A5-E467-4D1F-A6C5-F5A8C3D51627}" presName="aNode" presStyleLbl="fgAcc1" presStyleIdx="2" presStyleCnt="4" custScaleX="137078" custScaleY="160120" custLinFactY="36844" custLinFactNeighborX="2429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F3440-189D-4DD1-A0FF-C0F191174582}" type="pres">
      <dgm:prSet presAssocID="{20E745A5-E467-4D1F-A6C5-F5A8C3D51627}" presName="aSpace" presStyleCnt="0"/>
      <dgm:spPr/>
    </dgm:pt>
    <dgm:pt modelId="{9A71DD27-6ED6-47E9-8228-201C99D705C6}" type="pres">
      <dgm:prSet presAssocID="{35394DE5-1A8C-487B-AD4A-B2F02DE79B9E}" presName="aNode" presStyleLbl="fgAcc1" presStyleIdx="3" presStyleCnt="4" custScaleX="134053" custScaleY="157706" custLinFactY="55405" custLinFactNeighborX="2509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F5783-7CDC-46D9-ACE1-2326DBC7FDB0}" type="pres">
      <dgm:prSet presAssocID="{35394DE5-1A8C-487B-AD4A-B2F02DE79B9E}" presName="aSpace" presStyleCnt="0"/>
      <dgm:spPr/>
    </dgm:pt>
  </dgm:ptLst>
  <dgm:cxnLst>
    <dgm:cxn modelId="{420A1DCB-ABA6-47E7-9B1A-776D69319AF1}" srcId="{42E711B7-BD88-4411-BAA4-C95344F21DCB}" destId="{20E745A5-E467-4D1F-A6C5-F5A8C3D51627}" srcOrd="2" destOrd="0" parTransId="{43CB9EBD-3C15-4931-9CB2-2D7C3D27B7A5}" sibTransId="{FBFBA19E-E455-4C36-B1E6-6F9CC536FC7E}"/>
    <dgm:cxn modelId="{55C4CEDF-FC0E-4FB5-8BD4-86BCE12588D8}" srcId="{42E711B7-BD88-4411-BAA4-C95344F21DCB}" destId="{F4050E01-73E1-42DA-9A01-75FA721018E4}" srcOrd="1" destOrd="0" parTransId="{7F298B10-1F1B-4A6E-B6DE-869ACB024E6D}" sibTransId="{8AB1BEEB-E71C-4B27-B3F2-733AC738C372}"/>
    <dgm:cxn modelId="{0F0C4C70-6777-4922-BD27-776C9D4F4507}" type="presOf" srcId="{20E745A5-E467-4D1F-A6C5-F5A8C3D51627}" destId="{F10D0A13-0A16-4E2D-B7E7-8DBCE08C2D29}" srcOrd="0" destOrd="0" presId="urn:microsoft.com/office/officeart/2005/8/layout/pyramid2"/>
    <dgm:cxn modelId="{5E8EC243-E2B0-48BD-B72B-878E87A1579E}" type="presOf" srcId="{F4050E01-73E1-42DA-9A01-75FA721018E4}" destId="{F2CC78E3-9935-41AE-9110-EF161E18802B}" srcOrd="0" destOrd="0" presId="urn:microsoft.com/office/officeart/2005/8/layout/pyramid2"/>
    <dgm:cxn modelId="{E3A1B86F-3AE5-4453-B0C0-E26D180D3E89}" type="presOf" srcId="{35394DE5-1A8C-487B-AD4A-B2F02DE79B9E}" destId="{9A71DD27-6ED6-47E9-8228-201C99D705C6}" srcOrd="0" destOrd="0" presId="urn:microsoft.com/office/officeart/2005/8/layout/pyramid2"/>
    <dgm:cxn modelId="{9A74B130-01E5-4CB1-B408-98764D36CDF1}" type="presOf" srcId="{42E711B7-BD88-4411-BAA4-C95344F21DCB}" destId="{0749CC08-04A5-4238-99E4-292DBFD749D6}" srcOrd="0" destOrd="0" presId="urn:microsoft.com/office/officeart/2005/8/layout/pyramid2"/>
    <dgm:cxn modelId="{31A06FCB-841A-4AF7-AAFB-5B56C5FEDE0A}" type="presOf" srcId="{BE6C9464-7AB8-43CB-8E93-70ECC5A64817}" destId="{6CE04978-54FA-403A-825A-E43C16C15D38}" srcOrd="0" destOrd="0" presId="urn:microsoft.com/office/officeart/2005/8/layout/pyramid2"/>
    <dgm:cxn modelId="{0CEB9C74-D380-4F7B-843D-16480764166E}" srcId="{42E711B7-BD88-4411-BAA4-C95344F21DCB}" destId="{35394DE5-1A8C-487B-AD4A-B2F02DE79B9E}" srcOrd="3" destOrd="0" parTransId="{5CFF9045-E374-48AD-BF68-F66514EDE7B2}" sibTransId="{867A564E-D665-49F1-AAC8-EFAFACA8ECA6}"/>
    <dgm:cxn modelId="{B4CBA63A-B29C-4FAB-8E92-5EEB097D71C5}" srcId="{42E711B7-BD88-4411-BAA4-C95344F21DCB}" destId="{BE6C9464-7AB8-43CB-8E93-70ECC5A64817}" srcOrd="0" destOrd="0" parTransId="{F9E7E223-2458-4EF9-8B00-C684D9C1A862}" sibTransId="{D955ED1F-5477-4AF1-B96D-B8DEEA953917}"/>
    <dgm:cxn modelId="{9EE01CE8-8C2B-4EE3-BDD1-D8E1F403F70F}" type="presParOf" srcId="{0749CC08-04A5-4238-99E4-292DBFD749D6}" destId="{F8118C07-9829-4DA3-9E32-2D10F0EFBD6E}" srcOrd="0" destOrd="0" presId="urn:microsoft.com/office/officeart/2005/8/layout/pyramid2"/>
    <dgm:cxn modelId="{9CC1C86B-4BF1-40E4-8313-EF1044E44D8D}" type="presParOf" srcId="{0749CC08-04A5-4238-99E4-292DBFD749D6}" destId="{2AD09534-A2A8-4DCC-9724-29BC983F4C83}" srcOrd="1" destOrd="0" presId="urn:microsoft.com/office/officeart/2005/8/layout/pyramid2"/>
    <dgm:cxn modelId="{166D3268-B1FA-497C-B4F8-FF69EAB8BC72}" type="presParOf" srcId="{2AD09534-A2A8-4DCC-9724-29BC983F4C83}" destId="{6CE04978-54FA-403A-825A-E43C16C15D38}" srcOrd="0" destOrd="0" presId="urn:microsoft.com/office/officeart/2005/8/layout/pyramid2"/>
    <dgm:cxn modelId="{D9D5944A-0EB6-4E05-BEE8-4CF6BCC0EBE8}" type="presParOf" srcId="{2AD09534-A2A8-4DCC-9724-29BC983F4C83}" destId="{3A027C60-8953-49B1-9767-EDA2CC822EA2}" srcOrd="1" destOrd="0" presId="urn:microsoft.com/office/officeart/2005/8/layout/pyramid2"/>
    <dgm:cxn modelId="{5137E1B4-E0EC-4444-9603-A8DC70F6DD5E}" type="presParOf" srcId="{2AD09534-A2A8-4DCC-9724-29BC983F4C83}" destId="{F2CC78E3-9935-41AE-9110-EF161E18802B}" srcOrd="2" destOrd="0" presId="urn:microsoft.com/office/officeart/2005/8/layout/pyramid2"/>
    <dgm:cxn modelId="{BF4A1AD0-44C2-486F-BD01-17324C45B0C1}" type="presParOf" srcId="{2AD09534-A2A8-4DCC-9724-29BC983F4C83}" destId="{834CDFEA-185C-48BC-AD23-FFB2D51EC328}" srcOrd="3" destOrd="0" presId="urn:microsoft.com/office/officeart/2005/8/layout/pyramid2"/>
    <dgm:cxn modelId="{7E5FBB80-41EF-44BF-B236-B02F00D6F06B}" type="presParOf" srcId="{2AD09534-A2A8-4DCC-9724-29BC983F4C83}" destId="{F10D0A13-0A16-4E2D-B7E7-8DBCE08C2D29}" srcOrd="4" destOrd="0" presId="urn:microsoft.com/office/officeart/2005/8/layout/pyramid2"/>
    <dgm:cxn modelId="{D6B74566-BB37-4A03-9586-BB139B8FE65C}" type="presParOf" srcId="{2AD09534-A2A8-4DCC-9724-29BC983F4C83}" destId="{F22F3440-189D-4DD1-A0FF-C0F191174582}" srcOrd="5" destOrd="0" presId="urn:microsoft.com/office/officeart/2005/8/layout/pyramid2"/>
    <dgm:cxn modelId="{32712206-C9B5-4497-BAE0-932222EE9510}" type="presParOf" srcId="{2AD09534-A2A8-4DCC-9724-29BC983F4C83}" destId="{9A71DD27-6ED6-47E9-8228-201C99D705C6}" srcOrd="6" destOrd="0" presId="urn:microsoft.com/office/officeart/2005/8/layout/pyramid2"/>
    <dgm:cxn modelId="{83954B10-B1B1-4A19-964B-905DF22C58CE}" type="presParOf" srcId="{2AD09534-A2A8-4DCC-9724-29BC983F4C83}" destId="{AE5F5783-7CDC-46D9-ACE1-2326DBC7FDB0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4AD55-8BF8-4B28-8F60-A95285573628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9F9FBF-D355-442E-9400-4FA781F36261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в чем отличие человека от животного;</a:t>
          </a:r>
          <a:endParaRPr lang="ru-RU" dirty="0">
            <a:solidFill>
              <a:srgbClr val="002060"/>
            </a:solidFill>
          </a:endParaRPr>
        </a:p>
      </dgm:t>
    </dgm:pt>
    <dgm:pt modelId="{2CF3227B-DF5E-4431-B9EB-347033E67CF6}" type="parTrans" cxnId="{51F6DEF1-8088-4A5C-94E4-BBD82F2A950C}">
      <dgm:prSet/>
      <dgm:spPr/>
      <dgm:t>
        <a:bodyPr/>
        <a:lstStyle/>
        <a:p>
          <a:endParaRPr lang="ru-RU"/>
        </a:p>
      </dgm:t>
    </dgm:pt>
    <dgm:pt modelId="{4BF5B444-5301-43D7-AC0A-F8B00990BCBE}" type="sibTrans" cxnId="{51F6DEF1-8088-4A5C-94E4-BBD82F2A950C}">
      <dgm:prSet/>
      <dgm:spPr/>
      <dgm:t>
        <a:bodyPr/>
        <a:lstStyle/>
        <a:p>
          <a:endParaRPr lang="ru-RU"/>
        </a:p>
      </dgm:t>
    </dgm:pt>
    <dgm:pt modelId="{4FEEAF7F-989B-4305-877A-8F5D0F1ABE2B}">
      <dgm:prSet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зачем человек рождается;</a:t>
          </a:r>
          <a:endParaRPr lang="ru-RU" dirty="0">
            <a:solidFill>
              <a:srgbClr val="002060"/>
            </a:solidFill>
          </a:endParaRPr>
        </a:p>
      </dgm:t>
    </dgm:pt>
    <dgm:pt modelId="{3CD7C99B-5BA5-4D47-BF76-746A7B5CDDA9}" type="parTrans" cxnId="{F973D0C1-A5F3-44A8-AB01-ECA5AD566998}">
      <dgm:prSet/>
      <dgm:spPr/>
      <dgm:t>
        <a:bodyPr/>
        <a:lstStyle/>
        <a:p>
          <a:endParaRPr lang="ru-RU"/>
        </a:p>
      </dgm:t>
    </dgm:pt>
    <dgm:pt modelId="{1565EE5E-537A-495C-9F73-DBC9C7305BC2}" type="sibTrans" cxnId="{F973D0C1-A5F3-44A8-AB01-ECA5AD566998}">
      <dgm:prSet/>
      <dgm:spPr/>
      <dgm:t>
        <a:bodyPr/>
        <a:lstStyle/>
        <a:p>
          <a:endParaRPr lang="ru-RU"/>
        </a:p>
      </dgm:t>
    </dgm:pt>
    <dgm:pt modelId="{EA871DE3-64AC-4A4F-992C-D8125DDAA94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каковы ценности человеческой жизни.</a:t>
          </a:r>
          <a:endParaRPr lang="ru-RU" dirty="0">
            <a:solidFill>
              <a:srgbClr val="002060"/>
            </a:solidFill>
          </a:endParaRPr>
        </a:p>
      </dgm:t>
    </dgm:pt>
    <dgm:pt modelId="{9C5BC9CE-FC50-4C5B-BB67-EC023BF40E09}" type="parTrans" cxnId="{D0543BA2-B811-4A85-B035-0EF1E47E8CF9}">
      <dgm:prSet/>
      <dgm:spPr/>
      <dgm:t>
        <a:bodyPr/>
        <a:lstStyle/>
        <a:p>
          <a:endParaRPr lang="ru-RU"/>
        </a:p>
      </dgm:t>
    </dgm:pt>
    <dgm:pt modelId="{0B19327F-63B5-4D1C-8475-2B1E47E580E2}" type="sibTrans" cxnId="{D0543BA2-B811-4A85-B035-0EF1E47E8CF9}">
      <dgm:prSet/>
      <dgm:spPr/>
      <dgm:t>
        <a:bodyPr/>
        <a:lstStyle/>
        <a:p>
          <a:endParaRPr lang="ru-RU"/>
        </a:p>
      </dgm:t>
    </dgm:pt>
    <dgm:pt modelId="{F194FB0D-D28E-4757-984D-9AC0E04CCE8B}" type="pres">
      <dgm:prSet presAssocID="{CFC4AD55-8BF8-4B28-8F60-A9528557362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EEABF-1124-43AE-9C8C-716CAACE7D1B}" type="pres">
      <dgm:prSet presAssocID="{419F9FBF-D355-442E-9400-4FA781F36261}" presName="circle1" presStyleLbl="node1" presStyleIdx="0" presStyleCnt="3"/>
      <dgm:spPr/>
    </dgm:pt>
    <dgm:pt modelId="{C6113732-5044-46C2-BAA6-277A1130FE8F}" type="pres">
      <dgm:prSet presAssocID="{419F9FBF-D355-442E-9400-4FA781F36261}" presName="space" presStyleCnt="0"/>
      <dgm:spPr/>
    </dgm:pt>
    <dgm:pt modelId="{E92B2A10-AF7D-4EC1-A8F6-492B990DBC8D}" type="pres">
      <dgm:prSet presAssocID="{419F9FBF-D355-442E-9400-4FA781F36261}" presName="rect1" presStyleLbl="alignAcc1" presStyleIdx="0" presStyleCnt="3"/>
      <dgm:spPr/>
      <dgm:t>
        <a:bodyPr/>
        <a:lstStyle/>
        <a:p>
          <a:endParaRPr lang="ru-RU"/>
        </a:p>
      </dgm:t>
    </dgm:pt>
    <dgm:pt modelId="{4DF75DBF-B106-463B-94AA-E53B21FC8C00}" type="pres">
      <dgm:prSet presAssocID="{4FEEAF7F-989B-4305-877A-8F5D0F1ABE2B}" presName="vertSpace2" presStyleLbl="node1" presStyleIdx="0" presStyleCnt="3"/>
      <dgm:spPr/>
    </dgm:pt>
    <dgm:pt modelId="{6D1912C1-E22E-49CC-BF9D-F5D472BC8890}" type="pres">
      <dgm:prSet presAssocID="{4FEEAF7F-989B-4305-877A-8F5D0F1ABE2B}" presName="circle2" presStyleLbl="node1" presStyleIdx="1" presStyleCnt="3"/>
      <dgm:spPr/>
    </dgm:pt>
    <dgm:pt modelId="{05B94BE2-1722-4280-9A97-A35776F2185A}" type="pres">
      <dgm:prSet presAssocID="{4FEEAF7F-989B-4305-877A-8F5D0F1ABE2B}" presName="rect2" presStyleLbl="alignAcc1" presStyleIdx="1" presStyleCnt="3"/>
      <dgm:spPr/>
      <dgm:t>
        <a:bodyPr/>
        <a:lstStyle/>
        <a:p>
          <a:endParaRPr lang="ru-RU"/>
        </a:p>
      </dgm:t>
    </dgm:pt>
    <dgm:pt modelId="{8AC1BAF3-FBD2-496D-9A81-30FFDBFB0B2D}" type="pres">
      <dgm:prSet presAssocID="{EA871DE3-64AC-4A4F-992C-D8125DDAA949}" presName="vertSpace3" presStyleLbl="node1" presStyleIdx="1" presStyleCnt="3"/>
      <dgm:spPr/>
    </dgm:pt>
    <dgm:pt modelId="{29F680E7-9D15-47E7-A7C6-C4C4ACA1E799}" type="pres">
      <dgm:prSet presAssocID="{EA871DE3-64AC-4A4F-992C-D8125DDAA949}" presName="circle3" presStyleLbl="node1" presStyleIdx="2" presStyleCnt="3"/>
      <dgm:spPr/>
    </dgm:pt>
    <dgm:pt modelId="{65CA6252-C004-4075-9877-9E80E5E0DD82}" type="pres">
      <dgm:prSet presAssocID="{EA871DE3-64AC-4A4F-992C-D8125DDAA949}" presName="rect3" presStyleLbl="alignAcc1" presStyleIdx="2" presStyleCnt="3"/>
      <dgm:spPr/>
      <dgm:t>
        <a:bodyPr/>
        <a:lstStyle/>
        <a:p>
          <a:endParaRPr lang="ru-RU"/>
        </a:p>
      </dgm:t>
    </dgm:pt>
    <dgm:pt modelId="{2EEABEF6-738A-40F9-8E0E-9602A77F21A6}" type="pres">
      <dgm:prSet presAssocID="{419F9FBF-D355-442E-9400-4FA781F3626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58C92-8278-4B32-83FF-804CD6B8FCE4}" type="pres">
      <dgm:prSet presAssocID="{4FEEAF7F-989B-4305-877A-8F5D0F1ABE2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24C57-2AB6-47AD-94F5-A085E11655E0}" type="pres">
      <dgm:prSet presAssocID="{EA871DE3-64AC-4A4F-992C-D8125DDAA94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CF9CC-BF82-4E86-9778-202BC82DA846}" type="presOf" srcId="{CFC4AD55-8BF8-4B28-8F60-A95285573628}" destId="{F194FB0D-D28E-4757-984D-9AC0E04CCE8B}" srcOrd="0" destOrd="0" presId="urn:microsoft.com/office/officeart/2005/8/layout/target3"/>
    <dgm:cxn modelId="{0ED38B74-04E7-4BD4-B069-5589C6CF4C41}" type="presOf" srcId="{EA871DE3-64AC-4A4F-992C-D8125DDAA949}" destId="{52F24C57-2AB6-47AD-94F5-A085E11655E0}" srcOrd="1" destOrd="0" presId="urn:microsoft.com/office/officeart/2005/8/layout/target3"/>
    <dgm:cxn modelId="{4EA09DC5-9E2A-45B2-903D-A0954545C20E}" type="presOf" srcId="{EA871DE3-64AC-4A4F-992C-D8125DDAA949}" destId="{65CA6252-C004-4075-9877-9E80E5E0DD82}" srcOrd="0" destOrd="0" presId="urn:microsoft.com/office/officeart/2005/8/layout/target3"/>
    <dgm:cxn modelId="{0F6D157D-9C0B-4635-B0C4-F738259CEFD7}" type="presOf" srcId="{4FEEAF7F-989B-4305-877A-8F5D0F1ABE2B}" destId="{05B94BE2-1722-4280-9A97-A35776F2185A}" srcOrd="0" destOrd="0" presId="urn:microsoft.com/office/officeart/2005/8/layout/target3"/>
    <dgm:cxn modelId="{20DFD095-FBB4-4A9A-9E70-C00213C27C1C}" type="presOf" srcId="{419F9FBF-D355-442E-9400-4FA781F36261}" destId="{2EEABEF6-738A-40F9-8E0E-9602A77F21A6}" srcOrd="1" destOrd="0" presId="urn:microsoft.com/office/officeart/2005/8/layout/target3"/>
    <dgm:cxn modelId="{51F6DEF1-8088-4A5C-94E4-BBD82F2A950C}" srcId="{CFC4AD55-8BF8-4B28-8F60-A95285573628}" destId="{419F9FBF-D355-442E-9400-4FA781F36261}" srcOrd="0" destOrd="0" parTransId="{2CF3227B-DF5E-4431-B9EB-347033E67CF6}" sibTransId="{4BF5B444-5301-43D7-AC0A-F8B00990BCBE}"/>
    <dgm:cxn modelId="{D0543BA2-B811-4A85-B035-0EF1E47E8CF9}" srcId="{CFC4AD55-8BF8-4B28-8F60-A95285573628}" destId="{EA871DE3-64AC-4A4F-992C-D8125DDAA949}" srcOrd="2" destOrd="0" parTransId="{9C5BC9CE-FC50-4C5B-BB67-EC023BF40E09}" sibTransId="{0B19327F-63B5-4D1C-8475-2B1E47E580E2}"/>
    <dgm:cxn modelId="{7EC9B947-5D48-4E5E-AD5F-5C13B3DEFEFF}" type="presOf" srcId="{4FEEAF7F-989B-4305-877A-8F5D0F1ABE2B}" destId="{28A58C92-8278-4B32-83FF-804CD6B8FCE4}" srcOrd="1" destOrd="0" presId="urn:microsoft.com/office/officeart/2005/8/layout/target3"/>
    <dgm:cxn modelId="{F973D0C1-A5F3-44A8-AB01-ECA5AD566998}" srcId="{CFC4AD55-8BF8-4B28-8F60-A95285573628}" destId="{4FEEAF7F-989B-4305-877A-8F5D0F1ABE2B}" srcOrd="1" destOrd="0" parTransId="{3CD7C99B-5BA5-4D47-BF76-746A7B5CDDA9}" sibTransId="{1565EE5E-537A-495C-9F73-DBC9C7305BC2}"/>
    <dgm:cxn modelId="{32371FB0-5531-4115-8D4A-18D3A9D7B2B8}" type="presOf" srcId="{419F9FBF-D355-442E-9400-4FA781F36261}" destId="{E92B2A10-AF7D-4EC1-A8F6-492B990DBC8D}" srcOrd="0" destOrd="0" presId="urn:microsoft.com/office/officeart/2005/8/layout/target3"/>
    <dgm:cxn modelId="{5FA66E91-15FE-4C59-A0F3-E22FDC0BF4F5}" type="presParOf" srcId="{F194FB0D-D28E-4757-984D-9AC0E04CCE8B}" destId="{489EEABF-1124-43AE-9C8C-716CAACE7D1B}" srcOrd="0" destOrd="0" presId="urn:microsoft.com/office/officeart/2005/8/layout/target3"/>
    <dgm:cxn modelId="{D0D06C63-490E-45CE-86A3-F6C98884DA7F}" type="presParOf" srcId="{F194FB0D-D28E-4757-984D-9AC0E04CCE8B}" destId="{C6113732-5044-46C2-BAA6-277A1130FE8F}" srcOrd="1" destOrd="0" presId="urn:microsoft.com/office/officeart/2005/8/layout/target3"/>
    <dgm:cxn modelId="{C09728C9-161D-404D-861C-3B6C991EB641}" type="presParOf" srcId="{F194FB0D-D28E-4757-984D-9AC0E04CCE8B}" destId="{E92B2A10-AF7D-4EC1-A8F6-492B990DBC8D}" srcOrd="2" destOrd="0" presId="urn:microsoft.com/office/officeart/2005/8/layout/target3"/>
    <dgm:cxn modelId="{BE95E78A-4D24-46BB-8429-8A9FB5B252FB}" type="presParOf" srcId="{F194FB0D-D28E-4757-984D-9AC0E04CCE8B}" destId="{4DF75DBF-B106-463B-94AA-E53B21FC8C00}" srcOrd="3" destOrd="0" presId="urn:microsoft.com/office/officeart/2005/8/layout/target3"/>
    <dgm:cxn modelId="{D39FAA64-21F2-443D-9A46-939E8A6D4360}" type="presParOf" srcId="{F194FB0D-D28E-4757-984D-9AC0E04CCE8B}" destId="{6D1912C1-E22E-49CC-BF9D-F5D472BC8890}" srcOrd="4" destOrd="0" presId="urn:microsoft.com/office/officeart/2005/8/layout/target3"/>
    <dgm:cxn modelId="{7E38A5D0-E10B-431D-94AB-B0D89EB974D2}" type="presParOf" srcId="{F194FB0D-D28E-4757-984D-9AC0E04CCE8B}" destId="{05B94BE2-1722-4280-9A97-A35776F2185A}" srcOrd="5" destOrd="0" presId="urn:microsoft.com/office/officeart/2005/8/layout/target3"/>
    <dgm:cxn modelId="{F4B972E7-5C6F-42A8-A772-46511396A1B5}" type="presParOf" srcId="{F194FB0D-D28E-4757-984D-9AC0E04CCE8B}" destId="{8AC1BAF3-FBD2-496D-9A81-30FFDBFB0B2D}" srcOrd="6" destOrd="0" presId="urn:microsoft.com/office/officeart/2005/8/layout/target3"/>
    <dgm:cxn modelId="{E73FEEB3-7466-435B-9DCD-5DE65647DD95}" type="presParOf" srcId="{F194FB0D-D28E-4757-984D-9AC0E04CCE8B}" destId="{29F680E7-9D15-47E7-A7C6-C4C4ACA1E799}" srcOrd="7" destOrd="0" presId="urn:microsoft.com/office/officeart/2005/8/layout/target3"/>
    <dgm:cxn modelId="{C9F7B4F4-EA0A-431E-BB35-715CD66D847F}" type="presParOf" srcId="{F194FB0D-D28E-4757-984D-9AC0E04CCE8B}" destId="{65CA6252-C004-4075-9877-9E80E5E0DD82}" srcOrd="8" destOrd="0" presId="urn:microsoft.com/office/officeart/2005/8/layout/target3"/>
    <dgm:cxn modelId="{8D1727BD-C085-46E9-A8FD-A3D8855CFC8D}" type="presParOf" srcId="{F194FB0D-D28E-4757-984D-9AC0E04CCE8B}" destId="{2EEABEF6-738A-40F9-8E0E-9602A77F21A6}" srcOrd="9" destOrd="0" presId="urn:microsoft.com/office/officeart/2005/8/layout/target3"/>
    <dgm:cxn modelId="{9CDDEB09-280E-4602-846F-556091A38E1D}" type="presParOf" srcId="{F194FB0D-D28E-4757-984D-9AC0E04CCE8B}" destId="{28A58C92-8278-4B32-83FF-804CD6B8FCE4}" srcOrd="10" destOrd="0" presId="urn:microsoft.com/office/officeart/2005/8/layout/target3"/>
    <dgm:cxn modelId="{500A2F62-FBE6-49A7-8655-B08DF0729BC9}" type="presParOf" srcId="{F194FB0D-D28E-4757-984D-9AC0E04CCE8B}" destId="{52F24C57-2AB6-47AD-94F5-A085E11655E0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18C07-9829-4DA3-9E32-2D10F0EFBD6E}">
      <dsp:nvSpPr>
        <dsp:cNvPr id="0" name=""/>
        <dsp:cNvSpPr/>
      </dsp:nvSpPr>
      <dsp:spPr>
        <a:xfrm>
          <a:off x="1102519" y="0"/>
          <a:ext cx="4733925" cy="47339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04978-54FA-403A-825A-E43C16C15D38}">
      <dsp:nvSpPr>
        <dsp:cNvPr id="0" name=""/>
        <dsp:cNvSpPr/>
      </dsp:nvSpPr>
      <dsp:spPr>
        <a:xfrm>
          <a:off x="3646473" y="485356"/>
          <a:ext cx="4104724" cy="941407"/>
        </a:xfrm>
        <a:prstGeom prst="round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Формирование целостных представлений учащихся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3646473" y="485356"/>
        <a:ext cx="4104724" cy="941407"/>
      </dsp:txXfrm>
    </dsp:sp>
    <dsp:sp modelId="{F2CC78E3-9935-41AE-9110-EF161E18802B}">
      <dsp:nvSpPr>
        <dsp:cNvPr id="0" name=""/>
        <dsp:cNvSpPr/>
      </dsp:nvSpPr>
      <dsp:spPr>
        <a:xfrm>
          <a:off x="3646473" y="1686936"/>
          <a:ext cx="4238145" cy="886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зачем человек рождается, для чего живет,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3646473" y="1686936"/>
        <a:ext cx="4238145" cy="886046"/>
      </dsp:txXfrm>
    </dsp:sp>
    <dsp:sp modelId="{F10D0A13-0A16-4E2D-B7E7-8DBCE08C2D29}">
      <dsp:nvSpPr>
        <dsp:cNvPr id="0" name=""/>
        <dsp:cNvSpPr/>
      </dsp:nvSpPr>
      <dsp:spPr>
        <a:xfrm>
          <a:off x="3646473" y="2697161"/>
          <a:ext cx="4217960" cy="852745"/>
        </a:xfrm>
        <a:prstGeom prst="roundRect">
          <a:avLst/>
        </a:prstGeom>
        <a:solidFill>
          <a:srgbClr val="92D050">
            <a:alpha val="90000"/>
          </a:srgb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в чем отличие человека от животных,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3646473" y="2697161"/>
        <a:ext cx="4217960" cy="852745"/>
      </dsp:txXfrm>
    </dsp:sp>
    <dsp:sp modelId="{9A71DD27-6ED6-47E9-8228-201C99D705C6}">
      <dsp:nvSpPr>
        <dsp:cNvPr id="0" name=""/>
        <dsp:cNvSpPr/>
      </dsp:nvSpPr>
      <dsp:spPr>
        <a:xfrm>
          <a:off x="3717630" y="3715327"/>
          <a:ext cx="4124879" cy="839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rgbClr val="002060"/>
              </a:solidFill>
            </a:rPr>
            <a:t>каковы ценности человеческой жизни.</a:t>
          </a:r>
          <a:endParaRPr lang="ru-RU" sz="2200" kern="1200"/>
        </a:p>
      </dsp:txBody>
      <dsp:txXfrm>
        <a:off x="3717630" y="3715327"/>
        <a:ext cx="4124879" cy="8398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9EEABF-1124-43AE-9C8C-716CAACE7D1B}">
      <dsp:nvSpPr>
        <dsp:cNvPr id="0" name=""/>
        <dsp:cNvSpPr/>
      </dsp:nvSpPr>
      <dsp:spPr>
        <a:xfrm>
          <a:off x="0" y="0"/>
          <a:ext cx="4733925" cy="47339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B2A10-AF7D-4EC1-A8F6-492B990DBC8D}">
      <dsp:nvSpPr>
        <dsp:cNvPr id="0" name=""/>
        <dsp:cNvSpPr/>
      </dsp:nvSpPr>
      <dsp:spPr>
        <a:xfrm>
          <a:off x="2366962" y="0"/>
          <a:ext cx="5862637" cy="473392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2060"/>
              </a:solidFill>
            </a:rPr>
            <a:t>в чем отличие человека от животного;</a:t>
          </a:r>
          <a:endParaRPr lang="ru-RU" sz="3900" kern="1200" dirty="0">
            <a:solidFill>
              <a:srgbClr val="002060"/>
            </a:solidFill>
          </a:endParaRPr>
        </a:p>
      </dsp:txBody>
      <dsp:txXfrm>
        <a:off x="2366962" y="0"/>
        <a:ext cx="5862637" cy="1420180"/>
      </dsp:txXfrm>
    </dsp:sp>
    <dsp:sp modelId="{6D1912C1-E22E-49CC-BF9D-F5D472BC8890}">
      <dsp:nvSpPr>
        <dsp:cNvPr id="0" name=""/>
        <dsp:cNvSpPr/>
      </dsp:nvSpPr>
      <dsp:spPr>
        <a:xfrm>
          <a:off x="828438" y="1420180"/>
          <a:ext cx="3077048" cy="30770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94BE2-1722-4280-9A97-A35776F2185A}">
      <dsp:nvSpPr>
        <dsp:cNvPr id="0" name=""/>
        <dsp:cNvSpPr/>
      </dsp:nvSpPr>
      <dsp:spPr>
        <a:xfrm>
          <a:off x="2366962" y="1420180"/>
          <a:ext cx="5862637" cy="3077048"/>
        </a:xfrm>
        <a:prstGeom prst="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2060"/>
              </a:solidFill>
            </a:rPr>
            <a:t>зачем человек рождается;</a:t>
          </a:r>
          <a:endParaRPr lang="ru-RU" sz="3900" kern="1200" dirty="0">
            <a:solidFill>
              <a:srgbClr val="002060"/>
            </a:solidFill>
          </a:endParaRPr>
        </a:p>
      </dsp:txBody>
      <dsp:txXfrm>
        <a:off x="2366962" y="1420180"/>
        <a:ext cx="5862637" cy="1420175"/>
      </dsp:txXfrm>
    </dsp:sp>
    <dsp:sp modelId="{29F680E7-9D15-47E7-A7C6-C4C4ACA1E799}">
      <dsp:nvSpPr>
        <dsp:cNvPr id="0" name=""/>
        <dsp:cNvSpPr/>
      </dsp:nvSpPr>
      <dsp:spPr>
        <a:xfrm>
          <a:off x="1656874" y="2840356"/>
          <a:ext cx="1420176" cy="14201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CA6252-C004-4075-9877-9E80E5E0DD82}">
      <dsp:nvSpPr>
        <dsp:cNvPr id="0" name=""/>
        <dsp:cNvSpPr/>
      </dsp:nvSpPr>
      <dsp:spPr>
        <a:xfrm>
          <a:off x="2366962" y="2840356"/>
          <a:ext cx="5862637" cy="14201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2060"/>
              </a:solidFill>
            </a:rPr>
            <a:t>каковы ценности человеческой жизни.</a:t>
          </a:r>
          <a:endParaRPr lang="ru-RU" sz="3900" kern="1200" dirty="0">
            <a:solidFill>
              <a:srgbClr val="002060"/>
            </a:solidFill>
          </a:endParaRPr>
        </a:p>
      </dsp:txBody>
      <dsp:txXfrm>
        <a:off x="2366962" y="2840356"/>
        <a:ext cx="5862637" cy="142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01A6-7AC2-47CC-8CA0-769B10644AA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A7E0-1C45-49F4-85D0-C94F81661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для учителя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подводит школьников к дискуссии  </a:t>
            </a:r>
            <a:r>
              <a:rPr lang="ru-RU" sz="1200" b="1" dirty="0" smtClean="0"/>
              <a:t>Зачем человек рождается?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</a:t>
            </a:r>
            <a:r>
              <a:rPr lang="ru-RU" baseline="0" dirty="0" smtClean="0"/>
              <a:t> над проблемой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карточками, обсуждение, формулировка выводов.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текстом учебника. Обсуждение</a:t>
            </a:r>
            <a:r>
              <a:rPr lang="ru-RU" baseline="0" dirty="0" smtClean="0"/>
              <a:t> информации, учащиеся высказывают свои мнения. Дают оценку.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Обсуждение стихотворения. Беседа по содержанию.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Закрепление знаний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Рефлексия. Подведение итогов</a:t>
            </a:r>
            <a:r>
              <a:rPr lang="ru-RU" baseline="0" dirty="0" smtClean="0"/>
              <a:t> работы над проблемой «Зачем человек рождается» ребята из предложенных на экране слов составляют цитату и делают вывод.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 вспоминают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знания нам дает обществознание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Мотивация урока. Вызов к размышлениям, обсуждение высказываний.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Мотивация урока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Офрмление</a:t>
            </a:r>
            <a:r>
              <a:rPr lang="ru-RU" dirty="0" smtClean="0"/>
              <a:t> наиболее удачных целей урока.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</a:t>
            </a:r>
            <a:r>
              <a:rPr lang="ru-RU" baseline="0" dirty="0" smtClean="0"/>
              <a:t> организует работу с кластером.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одной стороны, человек – животное, биологическое существо.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Что вы знаете о человеке, как о биологическом существе?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Но все это признаки животного. А что же отличает нас от животных?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Выполнение задания</a:t>
            </a:r>
            <a:r>
              <a:rPr lang="ru-RU" baseline="0" dirty="0" smtClean="0"/>
              <a:t> в паре. Обсуждение.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доске появляется готовый</a:t>
            </a:r>
            <a:r>
              <a:rPr lang="ru-RU" baseline="0" dirty="0" smtClean="0"/>
              <a:t> кластер /примерный/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Обобщение знаний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A7E0-1C45-49F4-85D0-C94F816617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50"/>
              <a:chOff x="252" y="509"/>
              <a:chExt cx="630" cy="3550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69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85"/>
            <p:cNvGrpSpPr>
              <a:grpSpLocks/>
            </p:cNvGrpSpPr>
            <p:nvPr/>
          </p:nvGrpSpPr>
          <p:grpSpPr bwMode="auto">
            <a:xfrm rot="5400000">
              <a:off x="1179" y="-389"/>
              <a:ext cx="3190" cy="5328"/>
              <a:chOff x="1634" y="771"/>
              <a:chExt cx="3661" cy="4098"/>
            </a:xfrm>
          </p:grpSpPr>
          <p:grpSp>
            <p:nvGrpSpPr>
              <p:cNvPr id="6" name="Group 86"/>
              <p:cNvGrpSpPr>
                <a:grpSpLocks/>
              </p:cNvGrpSpPr>
              <p:nvPr/>
            </p:nvGrpSpPr>
            <p:grpSpPr bwMode="auto">
              <a:xfrm>
                <a:off x="1634" y="781"/>
                <a:ext cx="732" cy="4088"/>
                <a:chOff x="1634" y="781"/>
                <a:chExt cx="732" cy="4088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4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8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6" y="818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91"/>
              <p:cNvGrpSpPr>
                <a:grpSpLocks/>
              </p:cNvGrpSpPr>
              <p:nvPr/>
            </p:nvGrpSpPr>
            <p:grpSpPr bwMode="auto">
              <a:xfrm>
                <a:off x="2603" y="771"/>
                <a:ext cx="736" cy="4088"/>
                <a:chOff x="1633" y="782"/>
                <a:chExt cx="736" cy="4088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3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7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69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96"/>
              <p:cNvGrpSpPr>
                <a:grpSpLocks/>
              </p:cNvGrpSpPr>
              <p:nvPr/>
            </p:nvGrpSpPr>
            <p:grpSpPr bwMode="auto">
              <a:xfrm>
                <a:off x="3590" y="781"/>
                <a:ext cx="736" cy="4088"/>
                <a:chOff x="1631" y="781"/>
                <a:chExt cx="736" cy="4088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1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67" y="818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101"/>
              <p:cNvGrpSpPr>
                <a:grpSpLocks/>
              </p:cNvGrpSpPr>
              <p:nvPr/>
            </p:nvGrpSpPr>
            <p:grpSpPr bwMode="auto">
              <a:xfrm>
                <a:off x="4560" y="771"/>
                <a:ext cx="735" cy="4088"/>
                <a:chOff x="1631" y="782"/>
                <a:chExt cx="735" cy="4088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1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78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0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66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69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3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4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8" name="Picture 40" descr="j0152694"/>
          <p:cNvPicPr preferRelativeResize="0">
            <a:picLocks noChangeArrowheads="1" noChangeShapeType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ladraz.ru/blogs/elena-valerevna-veshnikova/konspekt-uroka-obschestvoznanija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dg50.mycdn.me/getImage?photoId=409583132085&amp;photoType=0" TargetMode="External"/><Relationship Id="rId13" Type="http://schemas.openxmlformats.org/officeDocument/2006/relationships/hyperlink" Target="http://buncombe.schoolwires.com/cms/lib5/NC01000308/Centricity/Domain/3600/planting.gif" TargetMode="External"/><Relationship Id="rId18" Type="http://schemas.openxmlformats.org/officeDocument/2006/relationships/hyperlink" Target="http://ai-cdr.ucoz.ru/kartinki_5/vesi.gif" TargetMode="External"/><Relationship Id="rId3" Type="http://schemas.openxmlformats.org/officeDocument/2006/relationships/hyperlink" Target="http://www.noise-media.com/wp-content/uploads/2010/08/ilike.jpg" TargetMode="External"/><Relationship Id="rId7" Type="http://schemas.openxmlformats.org/officeDocument/2006/relationships/hyperlink" Target="http://static.wixstatic.com/media/015054_55cb6506e6a74b8485011129d5bd03f3.jpg_srz_640_425_85_22_0.50_1.20_0.00_jpg_srz" TargetMode="External"/><Relationship Id="rId12" Type="http://schemas.openxmlformats.org/officeDocument/2006/relationships/hyperlink" Target="http://bioscienceserviceswest.com/images/Green%20Products.jpg" TargetMode="External"/><Relationship Id="rId17" Type="http://schemas.openxmlformats.org/officeDocument/2006/relationships/hyperlink" Target="http://i40.tinypic.com/2v2w6ep.png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image.slidesharecdn.com/5ob-140226054334-phpapp01/95/5-o-b-1-638.jpg?cb=1393393614" TargetMode="External"/><Relationship Id="rId20" Type="http://schemas.openxmlformats.org/officeDocument/2006/relationships/hyperlink" Target="http://zmidetsad1.nethouse.ru/static/img/0000/0002/2826/22826286.l0ugla6qgp.W665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ttefrati.net/avitti47/dipinti%20per%20categoria/marmi/pompei%2010.jpg" TargetMode="External"/><Relationship Id="rId11" Type="http://schemas.openxmlformats.org/officeDocument/2006/relationships/hyperlink" Target="http://gov.cap.ru/UserFiles/news/20130802/01_infolenta_podarok-na-den-vdv.jpg" TargetMode="External"/><Relationship Id="rId5" Type="http://schemas.openxmlformats.org/officeDocument/2006/relationships/hyperlink" Target="http://edukovrov.ru/site/school22/sites/default/files/2015/img/f663x663.jpg" TargetMode="External"/><Relationship Id="rId15" Type="http://schemas.openxmlformats.org/officeDocument/2006/relationships/hyperlink" Target="http://img1.liveinternet.ru/images/attach/c/3/122/239/122239131_pasowanie_foto.png" TargetMode="External"/><Relationship Id="rId10" Type="http://schemas.openxmlformats.org/officeDocument/2006/relationships/hyperlink" Target="http://novayagazeta-ug.ru/sites/default/files/styles/body_main_img_720/public/news/07-2014/bambino_ciccione-2.jpg?itok=Xyxy7Cmd" TargetMode="External"/><Relationship Id="rId19" Type="http://schemas.openxmlformats.org/officeDocument/2006/relationships/hyperlink" Target="http://www.peterburg.biz/images/history/blok2b.jpg" TargetMode="External"/><Relationship Id="rId4" Type="http://schemas.openxmlformats.org/officeDocument/2006/relationships/hyperlink" Target="http://dzerjinsk.ru/sites/default/files/poster/2015/06/community_1.png" TargetMode="External"/><Relationship Id="rId9" Type="http://schemas.openxmlformats.org/officeDocument/2006/relationships/hyperlink" Target="http://img0.liveinternet.ru/images/attach/c/4/80/57/80057060_3996605_naryshenie_pravil.png" TargetMode="External"/><Relationship Id="rId14" Type="http://schemas.openxmlformats.org/officeDocument/2006/relationships/hyperlink" Target="http://kbrooten.com/toolsvis/two-kids-reading-together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oise-media.com/wp-content/uploads/2010/08/ilike.jpg"/>
          <p:cNvPicPr>
            <a:picLocks noChangeAspect="1" noChangeArrowheads="1"/>
          </p:cNvPicPr>
          <p:nvPr/>
        </p:nvPicPr>
        <p:blipFill>
          <a:blip r:embed="rId2" cstate="print"/>
          <a:srcRect t="-435" b="5978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4495800"/>
            <a:ext cx="5410200" cy="1981200"/>
          </a:xfrm>
          <a:solidFill>
            <a:srgbClr val="92D050"/>
          </a:solidFill>
          <a:effectLst>
            <a:softEdge rad="317500"/>
          </a:effectLst>
        </p:spPr>
        <p:txBody>
          <a:bodyPr/>
          <a:lstStyle/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3105150" cy="1470025"/>
          </a:xfr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dirty="0" smtClean="0"/>
              <a:t>Загадка человека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990600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ОБЩЕСТВОЗНАНИЕ 5 класс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9"/>
            <a:ext cx="8229600" cy="2239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Чем человек отличается от животных</a:t>
            </a:r>
          </a:p>
          <a:p>
            <a:pPr>
              <a:buNone/>
            </a:pPr>
            <a:r>
              <a:rPr lang="ru-RU" dirty="0" smtClean="0"/>
              <a:t>2. Зачем человек рождается</a:t>
            </a:r>
            <a:endParaRPr lang="ru-RU" dirty="0"/>
          </a:p>
        </p:txBody>
      </p:sp>
      <p:pic>
        <p:nvPicPr>
          <p:cNvPr id="63490" name="Picture 2" descr="http://lastprint.ru/image/cache/data/prints/pics/empty-mug/chelovek-zagadka-600x600.png"/>
          <p:cNvPicPr>
            <a:picLocks noChangeAspect="1" noChangeArrowheads="1"/>
          </p:cNvPicPr>
          <p:nvPr/>
        </p:nvPicPr>
        <p:blipFill>
          <a:blip r:embed="rId2" cstate="print"/>
          <a:srcRect t="7407" r="3704" b="5556"/>
          <a:stretch>
            <a:fillRect/>
          </a:stretch>
        </p:blipFill>
        <p:spPr bwMode="auto">
          <a:xfrm>
            <a:off x="2362200" y="2667000"/>
            <a:ext cx="3962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edukovrov.ru/site/school22/sites/default/files/2015/img/f663x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4267200" cy="2928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Эпиграф  урока: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4038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Человек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родившись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среди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себе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подобных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должен ещё научиться быть 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человеком!</a:t>
            </a:r>
            <a:r>
              <a:rPr lang="ru-RU" sz="10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i="1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57400" y="4343400"/>
            <a:ext cx="5181600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..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 dirty="0" smtClean="0"/>
              <a:t>Учебная  цель урока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29600" cy="473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6876256" y="3005337"/>
            <a:ext cx="2267744" cy="21203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6" name="Овал 15"/>
          <p:cNvSpPr/>
          <p:nvPr/>
        </p:nvSpPr>
        <p:spPr>
          <a:xfrm>
            <a:off x="23808" y="3005337"/>
            <a:ext cx="2267744" cy="21203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кластер. «Чем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отличается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других живых существ»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2267744" y="3699030"/>
            <a:ext cx="4608511" cy="6840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5400000">
            <a:off x="2967188" y="3771096"/>
            <a:ext cx="3209617" cy="648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 rot="2207245">
            <a:off x="2365858" y="3771096"/>
            <a:ext cx="4492963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9476889">
            <a:off x="2365859" y="3749133"/>
            <a:ext cx="4492963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6727" y="1756017"/>
            <a:ext cx="2736304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3023829" y="1530647"/>
            <a:ext cx="3096343" cy="9596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6156175" y="1772816"/>
            <a:ext cx="2987825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40358" y="5281638"/>
            <a:ext cx="3019473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8" name="Овал 17"/>
          <p:cNvSpPr/>
          <p:nvPr/>
        </p:nvSpPr>
        <p:spPr>
          <a:xfrm>
            <a:off x="3244188" y="5686621"/>
            <a:ext cx="2736304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9" name="Овал 18"/>
          <p:cNvSpPr/>
          <p:nvPr/>
        </p:nvSpPr>
        <p:spPr>
          <a:xfrm>
            <a:off x="6156175" y="5284269"/>
            <a:ext cx="2736304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pic>
        <p:nvPicPr>
          <p:cNvPr id="30724" name="Picture 4" descr="http://img0.liveinternet.ru/images/attach/c/4/80/57/80057060_3996605_naryshenie_prav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5562600" cy="3939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63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7" grpId="0" animBg="1"/>
      <p:bldP spid="8" grpId="0" animBg="1"/>
      <p:bldP spid="9" grpId="0" animBg="1"/>
      <p:bldP spid="12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6876256" y="3005337"/>
            <a:ext cx="2267744" cy="21203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Имеет хорошо развитый головной мозг</a:t>
            </a:r>
            <a:endParaRPr lang="ru-RU" sz="2000" b="1" dirty="0"/>
          </a:p>
        </p:txBody>
      </p:sp>
      <p:sp>
        <p:nvSpPr>
          <p:cNvPr id="16" name="Овал 15"/>
          <p:cNvSpPr/>
          <p:nvPr/>
        </p:nvSpPr>
        <p:spPr>
          <a:xfrm>
            <a:off x="23808" y="3005337"/>
            <a:ext cx="2267744" cy="21203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Способен к прямохож-дению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человек отличается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живых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2267744" y="3699030"/>
            <a:ext cx="4608511" cy="6840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5400000">
            <a:off x="2967188" y="3771096"/>
            <a:ext cx="3209617" cy="648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 rot="2207245">
            <a:off x="2365858" y="3771096"/>
            <a:ext cx="4492963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9476889">
            <a:off x="2365859" y="3749133"/>
            <a:ext cx="4492963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6727" y="1756017"/>
            <a:ext cx="2736304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Способен к творчеству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3023829" y="1530647"/>
            <a:ext cx="3096343" cy="9596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Владеет речью</a:t>
            </a:r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6156175" y="1772816"/>
            <a:ext cx="2987825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Умеет производить орудия труда</a:t>
            </a:r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40358" y="5281638"/>
            <a:ext cx="3019473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Способен к действиям по плану</a:t>
            </a:r>
            <a:endParaRPr lang="ru-RU" sz="2000" b="1" dirty="0"/>
          </a:p>
        </p:txBody>
      </p:sp>
      <p:sp>
        <p:nvSpPr>
          <p:cNvPr id="18" name="Овал 17"/>
          <p:cNvSpPr/>
          <p:nvPr/>
        </p:nvSpPr>
        <p:spPr>
          <a:xfrm>
            <a:off x="3244188" y="5686621"/>
            <a:ext cx="2736304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Обладает фантазией</a:t>
            </a:r>
            <a:endParaRPr lang="ru-RU" sz="2000" b="1" dirty="0"/>
          </a:p>
        </p:txBody>
      </p:sp>
      <p:sp>
        <p:nvSpPr>
          <p:cNvPr id="19" name="Овал 18"/>
          <p:cNvSpPr/>
          <p:nvPr/>
        </p:nvSpPr>
        <p:spPr>
          <a:xfrm>
            <a:off x="6156175" y="5284269"/>
            <a:ext cx="2736304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Осознаёт самого себя</a:t>
            </a:r>
            <a:endParaRPr lang="ru-RU" sz="2000" b="1" dirty="0"/>
          </a:p>
        </p:txBody>
      </p:sp>
      <p:pic>
        <p:nvPicPr>
          <p:cNvPr id="30724" name="Picture 4" descr="http://img0.liveinternet.ru/images/attach/c/4/80/57/80057060_3996605_naryshenie_prav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800"/>
            <a:ext cx="5562600" cy="3939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63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7" grpId="0" animBg="1"/>
      <p:bldP spid="8" grpId="0" animBg="1"/>
      <p:bldP spid="9" grpId="0" animBg="1"/>
      <p:bldP spid="12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0258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аполни пропуски в тексте: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2400" y="2530660"/>
            <a:ext cx="8884096" cy="2842556"/>
          </a:xfrm>
        </p:spPr>
        <p:txBody>
          <a:bodyPr>
            <a:normAutofit fontScale="925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ru-RU" sz="2600" b="1" i="1" dirty="0" smtClean="0"/>
              <a:t>Человек в отличие от животных обладает ________, способен к ___________________, может действовать </a:t>
            </a:r>
            <a:r>
              <a:rPr lang="ru-RU" sz="2600" b="1" i="1" dirty="0" smtClean="0">
                <a:solidFill>
                  <a:srgbClr val="002060"/>
                </a:solidFill>
              </a:rPr>
              <a:t>___________</a:t>
            </a:r>
            <a:r>
              <a:rPr lang="ru-RU" sz="2600" b="1" i="1" dirty="0" smtClean="0"/>
              <a:t>, имеет хорошо развитый _________________, создаёт ____________________.</a:t>
            </a:r>
            <a:endParaRPr lang="ru-RU" sz="2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2438400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речью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124200"/>
            <a:ext cx="31221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rgbClr val="002060"/>
                </a:solidFill>
              </a:rPr>
              <a:t>прямохождению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</a:rPr>
              <a:t>о плану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г</a:t>
            </a:r>
            <a:r>
              <a:rPr lang="ru-RU" sz="2600" b="1" dirty="0" smtClean="0">
                <a:solidFill>
                  <a:srgbClr val="002060"/>
                </a:solidFill>
              </a:rPr>
              <a:t>оловной мозг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191000"/>
            <a:ext cx="2915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о</a:t>
            </a:r>
            <a:r>
              <a:rPr lang="ru-RU" sz="2600" b="1" dirty="0" smtClean="0">
                <a:solidFill>
                  <a:srgbClr val="002060"/>
                </a:solidFill>
              </a:rPr>
              <a:t>рудия труда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6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091544" cy="7451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    Зачем человек рождается?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дни считают, что человек создан для счастья, благополучной и сытой жизни.</a:t>
            </a:r>
            <a:endParaRPr lang="ru-RU" sz="2600" b="1" dirty="0"/>
          </a:p>
        </p:txBody>
      </p:sp>
      <p:pic>
        <p:nvPicPr>
          <p:cNvPr id="34818" name="Picture 2" descr="http://novayagazeta-ug.ru/sites/default/files/styles/body_main_img_720/public/news/07-2014/bambino_ciccione-2.jpg?itok=Xyxy7C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658467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312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091544" cy="7451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    Зачем человек рождается?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953000"/>
            <a:ext cx="8839200" cy="1524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b="1" dirty="0" smtClean="0"/>
              <a:t>ругие видят назначение человека в служении Родине, в совершении добрых поступков, в гуманном отношении к людям.</a:t>
            </a:r>
            <a:endParaRPr lang="ru-RU" sz="2800" b="1" dirty="0"/>
          </a:p>
        </p:txBody>
      </p:sp>
      <p:pic>
        <p:nvPicPr>
          <p:cNvPr id="38914" name="Picture 2" descr="http://gov.cap.ru/UserFiles/news/20130802/01_infolenta_podarok-na-den-v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08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312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Зачем человек рождается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31932" cy="1368152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народе говорят, что за свою жизнь человек обязательно должен построить дом, посадить дерево и вырастить ребёнка.</a:t>
            </a:r>
            <a:endParaRPr lang="ru-RU" sz="2600" b="1" dirty="0"/>
          </a:p>
        </p:txBody>
      </p:sp>
      <p:pic>
        <p:nvPicPr>
          <p:cNvPr id="40962" name="Picture 2" descr="http://bioscienceserviceswest.com/images/Green%20Produ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3352800" cy="2913784"/>
          </a:xfrm>
          <a:prstGeom prst="rect">
            <a:avLst/>
          </a:prstGeom>
          <a:noFill/>
        </p:spPr>
      </p:pic>
      <p:pic>
        <p:nvPicPr>
          <p:cNvPr id="40964" name="Picture 4" descr="http://buncombe.schoolwires.com/cms/lib5/NC01000308/Centricity/Domain/3600/plant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2421937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 descr="http://kbrooten.com/toolsvis/two-kids-reading-togeth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336019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463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48006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Вопрос: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685800" y="3048000"/>
            <a:ext cx="7985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sz="4400" b="1" dirty="0">
                <a:solidFill>
                  <a:srgbClr val="002060"/>
                </a:solidFill>
              </a:rPr>
              <a:t>Зачем человек рождается?</a:t>
            </a:r>
          </a:p>
        </p:txBody>
      </p:sp>
      <p:pic>
        <p:nvPicPr>
          <p:cNvPr id="5133" name="Picture 18" descr="1464556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628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img1.liveinternet.ru/images/attach/c/3/122/239/122239131_pasowanie_fo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733800"/>
            <a:ext cx="571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Цель урока: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29600" cy="473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Работа с карточками: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304800" y="1371600"/>
            <a:ext cx="8458200" cy="46482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выражения: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* Ребенок родился. Чтобы ему расти 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развиваться нужно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воспитываться в обществе, чтобы _______________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Работа с карточками: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304800" y="1371600"/>
            <a:ext cx="8458200" cy="46482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предложение.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Ребенок родился. Чтобы ему расти 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развиваться нужно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общаться с ровесниками для того, чтобы ___________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2808288" cy="579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Страница </a:t>
            </a:r>
            <a:r>
              <a:rPr lang="ru-RU" sz="3200" b="1" dirty="0" smtClean="0"/>
              <a:t>11</a:t>
            </a:r>
            <a:endParaRPr lang="ru-RU" sz="3200" b="1" dirty="0"/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533400" y="333375"/>
            <a:ext cx="8077200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РАБОТА </a:t>
            </a:r>
          </a:p>
          <a:p>
            <a:pPr algn="ctr"/>
            <a:r>
              <a:rPr lang="ru-RU" sz="3600" b="1" kern="10" dirty="0"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УЧЕБНИКУ</a:t>
            </a:r>
          </a:p>
        </p:txBody>
      </p:sp>
      <p:pic>
        <p:nvPicPr>
          <p:cNvPr id="7" name="Picture 2" descr="http://image.slidesharecdn.com/5ob-140226054334-phpapp01/95/5-o-b-1-638.jpg?cb=139339361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1" y="2362200"/>
            <a:ext cx="2667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Прочтите стихотворение В. Д. Берестова «Кому двенадцать лет…»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278313" cy="5287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Кому двенадцать лет, тот в детский сад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Ходил тысячелетия назад.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Об этом самом детстве золотом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Он вспоминает чуть не со стыдом.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Забыть его скорее! Ведь оно –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геройской биографии пятно.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4484687" cy="5181600"/>
          </a:xfrm>
        </p:spPr>
        <p:txBody>
          <a:bodyPr/>
          <a:lstStyle/>
          <a:p>
            <a:pPr algn="just"/>
            <a:r>
              <a:rPr lang="ru-RU" sz="2400" dirty="0" smtClean="0"/>
              <a:t>Обсудите стихотворение в паре  и опровергните (или согласитесь) мнение о том, что детство – это «в геройской биографии пятно».  </a:t>
            </a:r>
          </a:p>
          <a:p>
            <a:pPr algn="just"/>
            <a:r>
              <a:rPr lang="ru-RU" sz="2400" dirty="0" smtClean="0"/>
              <a:t>Можно ли утверждать, что мир детства – это волшебный мир, а детские годы - это одна из ценностей человеческой жизни»?</a:t>
            </a:r>
          </a:p>
          <a:p>
            <a:pPr algn="just"/>
            <a:r>
              <a:rPr lang="ru-RU" sz="2400" dirty="0" smtClean="0"/>
              <a:t>Почему?</a:t>
            </a:r>
            <a:endParaRPr lang="ru-RU" sz="2400" dirty="0"/>
          </a:p>
        </p:txBody>
      </p:sp>
      <p:pic>
        <p:nvPicPr>
          <p:cNvPr id="22532" name="Picture 4" descr="http://i40.tinypic.com/2v2w6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693" y="990600"/>
            <a:ext cx="4850307" cy="832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Важнейшие ценности для человека 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</a:t>
            </a:r>
            <a:r>
              <a:rPr lang="ru-RU" dirty="0" smtClean="0"/>
              <a:t>– признанные в обществе или большей его частью представления о том, к каким целям должен стремиться человек</a:t>
            </a:r>
            <a:endParaRPr lang="ru-RU" dirty="0"/>
          </a:p>
        </p:txBody>
      </p:sp>
      <p:pic>
        <p:nvPicPr>
          <p:cNvPr id="25604" name="Picture 4" descr="http://ai-cdr.ucoz.ru/kartinki_5/ves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733800"/>
            <a:ext cx="440001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Важнейшие ценности для человека 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дома кластер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«Ценности для человека»</a:t>
            </a:r>
          </a:p>
          <a:p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3200400" y="3581400"/>
            <a:ext cx="2819400" cy="190500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54864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54864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81600" y="27432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38400" y="26670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41148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29400" y="40386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32656"/>
            <a:ext cx="8534400" cy="810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Закрепляем знания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2362200"/>
            <a:ext cx="3816424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Воспитываться с рождения среди людей, чтобы …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8200" y="2286000"/>
            <a:ext cx="4248472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Слушать и понимать человеческую речь, общаться со взрослыми, чтобы…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0600" y="4267200"/>
            <a:ext cx="6912768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Заниматься разнообразной деятельностью самостоятельно и со сверстниками (трудиться, играть, гулять), чтобы…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1430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для ребёнка, чтобы он рос и развивался?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6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юж"/>
          <p:cNvPicPr>
            <a:picLocks noChangeAspect="1" noChangeArrowheads="1"/>
          </p:cNvPicPr>
          <p:nvPr/>
        </p:nvPicPr>
        <p:blipFill>
          <a:blip r:embed="rId3" cstate="print"/>
          <a:srcRect t="4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28600" y="0"/>
            <a:ext cx="8915400" cy="8382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FF"/>
                </a:solidFill>
              </a:rPr>
              <a:t>Зачем </a:t>
            </a:r>
            <a:r>
              <a:rPr lang="ru-RU" sz="4000" b="1" dirty="0">
                <a:solidFill>
                  <a:srgbClr val="FFFFFF"/>
                </a:solidFill>
              </a:rPr>
              <a:t>человек рождается?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752600" y="1752600"/>
            <a:ext cx="6477000" cy="230832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Garamond" pitchFamily="18" charset="0"/>
              </a:rPr>
              <a:t>в, даже, детстве, имеет, не, неправедных, </a:t>
            </a:r>
            <a:endParaRPr lang="en-US" sz="3600" b="1" i="1" dirty="0">
              <a:solidFill>
                <a:srgbClr val="00206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Garamond" pitchFamily="18" charset="0"/>
              </a:rPr>
              <a:t>поступков, права, совершать, человек.</a:t>
            </a:r>
            <a:r>
              <a:rPr lang="ru-RU" sz="36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8198" name="Picture 10" descr="n3"/>
          <p:cNvPicPr>
            <a:picLocks noChangeAspect="1" noChangeArrowheads="1"/>
          </p:cNvPicPr>
          <p:nvPr/>
        </p:nvPicPr>
        <p:blipFill>
          <a:blip r:embed="rId4" cstate="print"/>
          <a:srcRect l="6229" t="2307" r="3696" b="4665"/>
          <a:stretch>
            <a:fillRect/>
          </a:stretch>
        </p:blipFill>
        <p:spPr bwMode="auto">
          <a:xfrm>
            <a:off x="228600" y="3505200"/>
            <a:ext cx="2089150" cy="2881312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9685338" y="4076700"/>
            <a:ext cx="5903912" cy="17367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2C1EE0"/>
                </a:solidFill>
                <a:latin typeface="Garamond" pitchFamily="18" charset="0"/>
              </a:rPr>
              <a:t>     </a:t>
            </a:r>
            <a:r>
              <a:rPr lang="ru-RU" sz="3200" b="1" i="1" dirty="0">
                <a:solidFill>
                  <a:srgbClr val="2C1EE0"/>
                </a:solidFill>
                <a:latin typeface="Garamond" pitchFamily="18" charset="0"/>
              </a:rPr>
              <a:t>Даже в детстве человек </a:t>
            </a:r>
            <a:r>
              <a:rPr lang="ru-RU" sz="3200" b="1" i="1" dirty="0">
                <a:solidFill>
                  <a:srgbClr val="FF0000"/>
                </a:solidFill>
                <a:latin typeface="Garamond" pitchFamily="18" charset="0"/>
              </a:rPr>
              <a:t>не имеет права</a:t>
            </a:r>
            <a:r>
              <a:rPr lang="ru-RU" sz="3200" b="1" i="1" dirty="0">
                <a:solidFill>
                  <a:srgbClr val="2C1EE0"/>
                </a:solidFill>
                <a:latin typeface="Garamond" pitchFamily="18" charset="0"/>
              </a:rPr>
              <a:t> совершать  </a:t>
            </a:r>
            <a:r>
              <a:rPr lang="ru-RU" sz="3200" b="1" i="1" u="sng" dirty="0">
                <a:solidFill>
                  <a:srgbClr val="2C1E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неправедных</a:t>
            </a:r>
            <a:r>
              <a:rPr lang="ru-RU" sz="3200" b="1" i="1" dirty="0">
                <a:solidFill>
                  <a:srgbClr val="2C1EE0"/>
                </a:solidFill>
                <a:latin typeface="Garamond" pitchFamily="18" charset="0"/>
              </a:rPr>
              <a:t> поступков.</a:t>
            </a:r>
            <a:r>
              <a:rPr lang="ru-RU" sz="3200" b="1" dirty="0">
                <a:solidFill>
                  <a:srgbClr val="2C1EE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28600" y="6019800"/>
            <a:ext cx="2087563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dirty="0">
                <a:solidFill>
                  <a:srgbClr val="002060"/>
                </a:solidFill>
                <a:latin typeface="Garamond" pitchFamily="18" charset="0"/>
              </a:rPr>
              <a:t>Александр Блок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91440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сказал поэт?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67600" y="6396335"/>
            <a:ext cx="1676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44036" name="Picture 4" descr="http://zmidetsad1.nethouse.ru/static/img/0000/0002/2826/22826286.l0ugla6qgp.W6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85800"/>
            <a:ext cx="1799772" cy="23622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33800" y="6396335"/>
            <a:ext cx="1676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62600" y="6396335"/>
            <a:ext cx="1676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6396335"/>
            <a:ext cx="1676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396335"/>
            <a:ext cx="1676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9306E-7 L -0.75244 -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 smtClean="0"/>
              <a:t>Вешникова</a:t>
            </a:r>
            <a:r>
              <a:rPr lang="ru-RU" sz="2800" b="1" dirty="0" smtClean="0"/>
              <a:t> Е. В., Методическая разработка урока обществознания, 5 класс. </a:t>
            </a:r>
            <a:r>
              <a:rPr lang="en-US" sz="2800" b="1" dirty="0" smtClean="0">
                <a:hlinkClick r:id="rId2"/>
              </a:rPr>
              <a:t>http://kladraz.ru/blogs/elena-valerevna-veshnikova/konspekt-uroka-obschestvoznanija.html</a:t>
            </a:r>
            <a:endParaRPr lang="ru-RU" sz="2800" b="1" dirty="0" smtClean="0"/>
          </a:p>
          <a:p>
            <a:r>
              <a:rPr lang="ru-RU" sz="2800" b="1" dirty="0" smtClean="0"/>
              <a:t>Буйволова И.Ю. Обществознание. 5 класс: программа и технологические карты уроков по учебнику под ред. Л.Н. Боголюбова, Л. Ф. Ивановой. Волгоград: Учитель, 2015.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43813" cy="868363"/>
          </a:xfrm>
        </p:spPr>
        <p:txBody>
          <a:bodyPr/>
          <a:lstStyle/>
          <a:p>
            <a:r>
              <a:rPr lang="ru-RU" sz="2800" dirty="0" smtClean="0"/>
              <a:t>Источники рисунков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791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400" dirty="0" smtClean="0"/>
              <a:t>Слайд 1 </a:t>
            </a:r>
            <a:r>
              <a:rPr lang="en-US" sz="1400" dirty="0" smtClean="0">
                <a:hlinkClick r:id="rId3"/>
              </a:rPr>
              <a:t>http://www.noise-media.com/wp-content/uploads/2010/08/ilike.jpg</a:t>
            </a:r>
            <a:endParaRPr lang="ru-RU" sz="1400" dirty="0" smtClean="0"/>
          </a:p>
          <a:p>
            <a:r>
              <a:rPr lang="ru-RU" sz="1400" dirty="0" smtClean="0"/>
              <a:t>Слайд 3-4 </a:t>
            </a:r>
            <a:r>
              <a:rPr lang="en-US" sz="1400" dirty="0" smtClean="0">
                <a:hlinkClick r:id="rId4"/>
              </a:rPr>
              <a:t>http://dzerjinsk.ru/sites/default/files/poster/2015/06/community_1.png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5 </a:t>
            </a:r>
            <a:r>
              <a:rPr lang="en-US" sz="1400" dirty="0" smtClean="0">
                <a:hlinkClick r:id="rId5"/>
              </a:rPr>
              <a:t>http://edukovrov.ru/site/school22/sites/default/files/2015/img/f663x663.jpg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6 </a:t>
            </a:r>
            <a:r>
              <a:rPr lang="en-US" sz="1400" dirty="0" smtClean="0">
                <a:hlinkClick r:id="rId6"/>
              </a:rPr>
              <a:t>http://www.settefrati.net/avitti47/dipinti%20per%20categoria/marmi/pompei%2010.jpg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7 </a:t>
            </a:r>
            <a:r>
              <a:rPr lang="en-US" sz="1400" dirty="0" smtClean="0">
                <a:hlinkClick r:id="rId7"/>
              </a:rPr>
              <a:t>http://static.wixstatic.com/media/015054_55cb6506e6a74b8485011129d5bd03f3.jpg_srz_640_425_85_22_0.50_1.20_0.00_jpg_srz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8  </a:t>
            </a:r>
            <a:r>
              <a:rPr lang="en-US" sz="1400" dirty="0" smtClean="0">
                <a:hlinkClick r:id="rId8"/>
              </a:rPr>
              <a:t>http://dg50.mycdn.me/getImage?photoId=409583132085&amp;photoType=0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10 -11 </a:t>
            </a:r>
            <a:r>
              <a:rPr lang="en-US" sz="1400" dirty="0" smtClean="0">
                <a:hlinkClick r:id="rId9"/>
              </a:rPr>
              <a:t>http://img0.liveinternet.ru/images/attach/c/4/80/57/80057060_3996605_naryshenie_pravil.png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13  </a:t>
            </a:r>
            <a:r>
              <a:rPr lang="en-US" sz="1400" dirty="0" smtClean="0">
                <a:hlinkClick r:id="rId10"/>
              </a:rPr>
              <a:t>http://novayagazeta-ug.ru/sites/default/files/styles/body_main_img_720/public/news/07-2014/bambino_ciccione-2.jpg?itok=Xyxy7Cmd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14  </a:t>
            </a:r>
            <a:r>
              <a:rPr lang="en-US" sz="1400" dirty="0" smtClean="0">
                <a:hlinkClick r:id="rId11"/>
              </a:rPr>
              <a:t>http://gov.cap.ru/UserFiles/news/20130802/01_infolenta_podarok-na-den-vdv.jpg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15 дом -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12"/>
              </a:rPr>
              <a:t>http://bioscienceserviceswest.com/images/Green%20Products.jpg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Дерево </a:t>
            </a:r>
            <a:r>
              <a:rPr lang="en-US" sz="1400" dirty="0" smtClean="0">
                <a:hlinkClick r:id="rId13"/>
              </a:rPr>
              <a:t>http://buncombe.schoolwires.com/cms/lib5/NC01000308/Centricity/Domain/3600/planting.gif</a:t>
            </a:r>
            <a:endParaRPr lang="ru-RU" sz="1400" dirty="0" smtClean="0"/>
          </a:p>
          <a:p>
            <a:r>
              <a:rPr lang="ru-RU" sz="1400" dirty="0" smtClean="0"/>
              <a:t>Дети </a:t>
            </a:r>
            <a:r>
              <a:rPr lang="en-US" sz="1400" dirty="0" smtClean="0">
                <a:hlinkClick r:id="rId14"/>
              </a:rPr>
              <a:t>http://kbrooten.com/toolsvis/two-kids-reading-together.png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16  </a:t>
            </a:r>
            <a:r>
              <a:rPr lang="en-US" sz="1400" dirty="0" smtClean="0">
                <a:hlinkClick r:id="rId15"/>
              </a:rPr>
              <a:t>http://img1.liveinternet.ru/images/attach/c/3/122/239/122239131_pasowanie_foto.png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19  </a:t>
            </a:r>
            <a:r>
              <a:rPr lang="en-US" sz="1400" dirty="0" smtClean="0">
                <a:hlinkClick r:id="rId16"/>
              </a:rPr>
              <a:t>http://image.slidesharecdn.com/5ob-140226054334-phpapp01/95/5-o-b-1-638.jpg?cb=1393393614</a:t>
            </a:r>
            <a:endParaRPr lang="ru-RU" sz="1400" dirty="0" smtClean="0"/>
          </a:p>
          <a:p>
            <a:r>
              <a:rPr lang="ru-RU" sz="1400" dirty="0" smtClean="0"/>
              <a:t>Слайд 20  </a:t>
            </a:r>
            <a:r>
              <a:rPr lang="en-US" sz="1400" dirty="0" smtClean="0">
                <a:hlinkClick r:id="rId17"/>
              </a:rPr>
              <a:t>http://i40.tinypic.com/2v2w6ep.png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21   </a:t>
            </a:r>
            <a:r>
              <a:rPr lang="en-US" sz="1400" dirty="0" smtClean="0">
                <a:hlinkClick r:id="rId18"/>
              </a:rPr>
              <a:t>http://ai-cdr.ucoz.ru/kartinki_5/vesi.gif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24  А. Блок </a:t>
            </a:r>
            <a:r>
              <a:rPr lang="en-US" sz="1400" dirty="0" smtClean="0">
                <a:hlinkClick r:id="rId19"/>
              </a:rPr>
              <a:t>http://www.peterburg.biz/images/history/blok2b.jpg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Мать с ребенком </a:t>
            </a:r>
            <a:r>
              <a:rPr lang="en-US" sz="1400" dirty="0" smtClean="0">
                <a:hlinkClick r:id="rId20"/>
              </a:rPr>
              <a:t>http://zmidetsad1.nethouse.ru/static/img/0000/0002/2826/22826286.l0ugla6qgp.W665.png</a:t>
            </a:r>
            <a:r>
              <a:rPr lang="ru-RU" sz="1400" dirty="0" smtClean="0"/>
              <a:t> </a:t>
            </a:r>
          </a:p>
          <a:p>
            <a:pPr>
              <a:buNone/>
            </a:pPr>
            <a:endParaRPr lang="ru-RU" sz="14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Актуализация знаний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6452633" cy="167639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9999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такое ОБЩЕСТВОЗНАНИЕ?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4343400"/>
            <a:ext cx="2403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2C1E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ОБЩЕСТВО</a:t>
            </a:r>
            <a:endParaRPr lang="ru-RU" sz="2800" b="1" dirty="0">
              <a:solidFill>
                <a:srgbClr val="2C1EE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5334000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ЗНАНИЯ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3276600"/>
            <a:ext cx="3898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2C1EE0"/>
                </a:solidFill>
                <a:latin typeface="Book Antiqua" pitchFamily="18" charset="0"/>
              </a:rPr>
              <a:t>ОБЩЕСТВО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ЗНАНИЕ</a:t>
            </a:r>
            <a:endParaRPr lang="ru-RU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581400" y="3810000"/>
            <a:ext cx="5608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52800" y="48768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6" descr="community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4648200" y="2057400"/>
            <a:ext cx="4495800" cy="445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7620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знания нам дает обществознание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" name="Содержимое 6" descr="community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6260" y="1341438"/>
            <a:ext cx="4773706" cy="4733925"/>
          </a:xfr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8600" y="1295400"/>
            <a:ext cx="3124200" cy="1676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Знания о человеке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3124200"/>
            <a:ext cx="2318200" cy="95410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обществе</a:t>
            </a:r>
            <a:endParaRPr lang="ru-RU" sz="2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562600" y="4724400"/>
            <a:ext cx="3200400" cy="1676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Знания о взаимоотношениях с государством 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91200" y="1371600"/>
            <a:ext cx="3200400" cy="1905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Знания о взаимоотношениях  с другими людьми,</a:t>
            </a:r>
          </a:p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обществом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04800" y="4800600"/>
            <a:ext cx="3276600" cy="1524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Знания о взаимоотношениях с природой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951287" cy="505936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sz="2000" dirty="0" smtClean="0"/>
              <a:t>ДИГЕН – древнегреческий философ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066800"/>
            <a:ext cx="4648200" cy="4733925"/>
          </a:xfrm>
        </p:spPr>
        <p:txBody>
          <a:bodyPr/>
          <a:lstStyle/>
          <a:p>
            <a:pPr algn="just"/>
            <a:r>
              <a:rPr lang="ru-RU" dirty="0" smtClean="0"/>
              <a:t>Говорят, что древнегреческий философ Диоген ярким солнечным днем, высоко подняв над головой зажженный фонарь, ходил по городу и пристально вглядывался в людей. Его спрашивали: «Кого ищешь, Диоген?» - </a:t>
            </a:r>
            <a:r>
              <a:rPr lang="ru-RU" b="1" dirty="0" smtClean="0"/>
              <a:t>«Ищу человека» </a:t>
            </a:r>
            <a:r>
              <a:rPr lang="ru-RU" dirty="0" smtClean="0"/>
              <a:t>- отвечал философ…</a:t>
            </a:r>
            <a:endParaRPr lang="ru-RU" dirty="0"/>
          </a:p>
        </p:txBody>
      </p:sp>
      <p:pic>
        <p:nvPicPr>
          <p:cNvPr id="1026" name="Picture 2" descr="http://www.settefrati.net/avitti47/dipinti%20per%20categoria/marmi/pompei%2010.jpg"/>
          <p:cNvPicPr>
            <a:picLocks noChangeAspect="1" noChangeArrowheads="1"/>
          </p:cNvPicPr>
          <p:nvPr/>
        </p:nvPicPr>
        <p:blipFill>
          <a:blip r:embed="rId2" cstate="print"/>
          <a:srcRect b="8784"/>
          <a:stretch>
            <a:fillRect/>
          </a:stretch>
        </p:blipFill>
        <p:spPr bwMode="auto">
          <a:xfrm>
            <a:off x="990600" y="2057400"/>
            <a:ext cx="2819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с классом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341438"/>
            <a:ext cx="8370887" cy="4733925"/>
          </a:xfrm>
        </p:spPr>
        <p:txBody>
          <a:bodyPr/>
          <a:lstStyle/>
          <a:p>
            <a:r>
              <a:rPr lang="ru-RU" dirty="0" smtClean="0"/>
              <a:t>Как вы поняли смысл этой легенды?</a:t>
            </a:r>
          </a:p>
        </p:txBody>
      </p:sp>
      <p:pic>
        <p:nvPicPr>
          <p:cNvPr id="62466" name="Picture 2" descr="http://img.gawkerassets.com/img/1892ctqyx6g7wjpg/k-bigpic.jpg"/>
          <p:cNvPicPr>
            <a:picLocks noChangeAspect="1" noChangeArrowheads="1"/>
          </p:cNvPicPr>
          <p:nvPr/>
        </p:nvPicPr>
        <p:blipFill>
          <a:blip r:embed="rId2" cstate="print"/>
          <a:srcRect l="15789" b="1822"/>
          <a:stretch>
            <a:fillRect/>
          </a:stretch>
        </p:blipFill>
        <p:spPr bwMode="auto">
          <a:xfrm>
            <a:off x="1295400" y="2057400"/>
            <a:ext cx="67056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ntent.foto.mail.ru/mail/sergei.samokhin/ENOT/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4419600" cy="441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09600" y="1524001"/>
            <a:ext cx="3886200" cy="2438400"/>
          </a:xfrm>
        </p:spPr>
        <p:txBody>
          <a:bodyPr/>
          <a:lstStyle/>
          <a:p>
            <a:pPr algn="just"/>
            <a:r>
              <a:rPr lang="ru-RU" dirty="0" smtClean="0"/>
              <a:t>Как вы считаете о чем пойдет сегодня речь на нашем уроке?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4648200"/>
            <a:ext cx="2101986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 человеке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static.wixstatic.com/media/015054_55cb6506e6a74b8485011129d5bd03f3.jpg_srz_640_425_85_22_0.50_1.20_0.00_jp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6629400" cy="4402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Мотивация урока</a:t>
            </a:r>
            <a:endParaRPr lang="ru-RU" sz="3600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1600200" y="5638800"/>
            <a:ext cx="6716713" cy="1020762"/>
          </a:xfrm>
          <a:solidFill>
            <a:srgbClr val="92D050"/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dirty="0" smtClean="0"/>
              <a:t>Попробуйте дать ответ на вопрос «Что такое человек?»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gpu53.ru/wp-content/uploads/2015/05/UXHb63DbEgc.jpg"/>
          <p:cNvPicPr>
            <a:picLocks noChangeAspect="1" noChangeArrowheads="1"/>
          </p:cNvPicPr>
          <p:nvPr/>
        </p:nvPicPr>
        <p:blipFill>
          <a:blip r:embed="rId2" cstate="print"/>
          <a:srcRect l="11920" t="7947" r="-662" b="662"/>
          <a:stretch>
            <a:fillRect/>
          </a:stretch>
        </p:blipFill>
        <p:spPr bwMode="auto">
          <a:xfrm>
            <a:off x="4419600" y="1143000"/>
            <a:ext cx="4365487" cy="4495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Тема нашего урока: </a:t>
            </a:r>
            <a:br>
              <a:rPr lang="ru-RU" sz="3600" dirty="0" smtClean="0"/>
            </a:br>
            <a:r>
              <a:rPr lang="ru-RU" sz="3600" dirty="0" smtClean="0"/>
              <a:t>«Загадка человека»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09600" y="1981200"/>
            <a:ext cx="4038600" cy="2971800"/>
          </a:xfrm>
        </p:spPr>
        <p:txBody>
          <a:bodyPr/>
          <a:lstStyle/>
          <a:p>
            <a:r>
              <a:rPr lang="ru-RU" sz="2800" dirty="0" smtClean="0"/>
              <a:t>«Человек –вечная </a:t>
            </a:r>
            <a:r>
              <a:rPr lang="ru-RU" sz="2800" b="1" dirty="0" smtClean="0"/>
              <a:t>проблема</a:t>
            </a:r>
            <a:r>
              <a:rPr lang="ru-RU" sz="2800" dirty="0" smtClean="0"/>
              <a:t>, которая </a:t>
            </a:r>
            <a:r>
              <a:rPr lang="ru-RU" sz="2800" b="1" dirty="0" smtClean="0"/>
              <a:t>вечно </a:t>
            </a:r>
            <a:r>
              <a:rPr lang="ru-RU" sz="2800" dirty="0" smtClean="0"/>
              <a:t>решается... - и которая никогда не будет решена.»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410200"/>
            <a:ext cx="7799956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На какие вопросы нам необходимо ответить?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1">
  <a:themeElements>
    <a:clrScheme name="574TGp_natural_light_ani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</Template>
  <TotalTime>381</TotalTime>
  <Words>849</Words>
  <Application>Microsoft Office PowerPoint</Application>
  <PresentationFormat>Экран (4:3)</PresentationFormat>
  <Paragraphs>163</Paragraphs>
  <Slides>29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Тема1</vt:lpstr>
      <vt:lpstr>Загадка человека</vt:lpstr>
      <vt:lpstr>Цель урока:</vt:lpstr>
      <vt:lpstr>Актуализация знаний</vt:lpstr>
      <vt:lpstr> Какие знания нам дает обществознание </vt:lpstr>
      <vt:lpstr>Мотивация </vt:lpstr>
      <vt:lpstr>Беседа с классом</vt:lpstr>
      <vt:lpstr>Мотивация</vt:lpstr>
      <vt:lpstr>Мотивация урока</vt:lpstr>
      <vt:lpstr>Тема нашего урока:  «Загадка человека» </vt:lpstr>
      <vt:lpstr>План урока</vt:lpstr>
      <vt:lpstr>Эпиграф  урока:</vt:lpstr>
      <vt:lpstr>Учебная  цель урока</vt:lpstr>
      <vt:lpstr> Создать кластер. «Чем человек отличается от других живых существ» </vt:lpstr>
      <vt:lpstr>Чем человек отличается  от других живых существ</vt:lpstr>
      <vt:lpstr>Заполни пропуски в тексте:</vt:lpstr>
      <vt:lpstr>     Зачем человек рождается?</vt:lpstr>
      <vt:lpstr>     Зачем человек рождается?</vt:lpstr>
      <vt:lpstr>Зачем человек рождается</vt:lpstr>
      <vt:lpstr>Слайд 19</vt:lpstr>
      <vt:lpstr>Работа с карточками:</vt:lpstr>
      <vt:lpstr>Работа с карточками:</vt:lpstr>
      <vt:lpstr>Слайд 22</vt:lpstr>
      <vt:lpstr>Прочтите стихотворение В. Д. Берестова «Кому двенадцать лет…»</vt:lpstr>
      <vt:lpstr>Важнейшие ценности для человека ?</vt:lpstr>
      <vt:lpstr>Важнейшие ценности для человека ?</vt:lpstr>
      <vt:lpstr>Закрепляем знания</vt:lpstr>
      <vt:lpstr>Слайд 27</vt:lpstr>
      <vt:lpstr>Источники:</vt:lpstr>
      <vt:lpstr>Источники рисунков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 человека</dc:title>
  <dc:creator>Наталья</dc:creator>
  <cp:lastModifiedBy>1</cp:lastModifiedBy>
  <cp:revision>37</cp:revision>
  <dcterms:created xsi:type="dcterms:W3CDTF">2015-08-02T13:49:28Z</dcterms:created>
  <dcterms:modified xsi:type="dcterms:W3CDTF">2017-09-05T09:25:42Z</dcterms:modified>
</cp:coreProperties>
</file>